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7561-28EB-4125-95B5-04526A7756FA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F9A1-2284-4A1B-9C4C-2051482FB1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7561-28EB-4125-95B5-04526A7756FA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F9A1-2284-4A1B-9C4C-2051482FB1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7561-28EB-4125-95B5-04526A7756FA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F9A1-2284-4A1B-9C4C-2051482FB1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7561-28EB-4125-95B5-04526A7756FA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F9A1-2284-4A1B-9C4C-2051482FB1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7561-28EB-4125-95B5-04526A7756FA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F9A1-2284-4A1B-9C4C-2051482FB1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7561-28EB-4125-95B5-04526A7756FA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F9A1-2284-4A1B-9C4C-2051482FB1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7561-28EB-4125-95B5-04526A7756FA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F9A1-2284-4A1B-9C4C-2051482FB1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7561-28EB-4125-95B5-04526A7756FA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F9A1-2284-4A1B-9C4C-2051482FB1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7561-28EB-4125-95B5-04526A7756FA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F9A1-2284-4A1B-9C4C-2051482FB1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7561-28EB-4125-95B5-04526A7756FA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F9A1-2284-4A1B-9C4C-2051482FB1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7561-28EB-4125-95B5-04526A7756FA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F9A1-2284-4A1B-9C4C-2051482FB1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 bright="44000" contrast="-69000"/>
          </a:blip>
          <a:srcRect/>
          <a:stretch>
            <a:fillRect t="-48000" b="-4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E7561-28EB-4125-95B5-04526A7756FA}" type="datetimeFigureOut">
              <a:rPr lang="en-US" smtClean="0"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2F9A1-2284-4A1B-9C4C-2051482FB1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b="1" smtClean="0"/>
              <a:t>ПЕРИОДОНТАЛНА БОЛЕСТ</a:t>
            </a:r>
            <a:endParaRPr lang="en-US" b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CS" smtClean="0">
                <a:solidFill>
                  <a:schemeClr val="tx1"/>
                </a:solidFill>
              </a:rPr>
              <a:t>проф. Слободан Јанковић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sr-Cyrl-CS" sz="4000" smtClean="0"/>
              <a:t>ЕМДОГАИН – РЕГЕНЕРАЦИЈА ПЕРИОДОНЦИЈУМА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991600" cy="5105400"/>
          </a:xfrm>
        </p:spPr>
        <p:txBody>
          <a:bodyPr>
            <a:normAutofit/>
          </a:bodyPr>
          <a:lstStyle/>
          <a:p>
            <a:pPr marL="514350" indent="-514350">
              <a:buClr>
                <a:srgbClr val="C00000"/>
              </a:buClr>
              <a:buNone/>
            </a:pPr>
            <a:r>
              <a:rPr lang="sr-Cyrl-CS" sz="3000" smtClean="0">
                <a:solidFill>
                  <a:srgbClr val="C00000"/>
                </a:solidFill>
              </a:rPr>
              <a:t>	</a:t>
            </a:r>
            <a:r>
              <a:rPr lang="sr-Cyrl-CS" sz="3000" smtClean="0"/>
              <a:t>	Примена емдогаина захтева хируршку интервенцију – треба прићи корену зуба, очистити цемент механичким па хемијским путем (етилен-диамино-тетрасирћетном киселином), у створени простор апликовати емдогаин, вратити и ушити гингивалне режњеве.</a:t>
            </a:r>
          </a:p>
          <a:p>
            <a:pPr marL="514350" indent="-514350">
              <a:buClr>
                <a:srgbClr val="C00000"/>
              </a:buClr>
              <a:buNone/>
            </a:pPr>
            <a:r>
              <a:rPr lang="sr-Cyrl-CS" sz="3000"/>
              <a:t>	</a:t>
            </a:r>
            <a:r>
              <a:rPr lang="sr-Cyrl-CS" sz="3000" smtClean="0"/>
              <a:t>	За успешну примену неопходна је беспрекорна орална хигијена и престанак пушења.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4000" smtClean="0"/>
              <a:t>УКЛАЊАЊЕ ПЛАКА ХЕМИЈСКИМ СРЕДСТВИМА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sr-Cyrl-CS" smtClean="0"/>
              <a:t>		За уклањање и контролу плака хемијским путем примењују се:</a:t>
            </a:r>
          </a:p>
          <a:p>
            <a:pPr>
              <a:buNone/>
            </a:pPr>
            <a:endParaRPr lang="sr-Cyrl-CS" sz="1000" smtClean="0"/>
          </a:p>
          <a:p>
            <a:pPr marL="514350" indent="-514350">
              <a:buAutoNum type="arabicPeriod"/>
            </a:pPr>
            <a:r>
              <a:rPr lang="sr-Cyrl-CS"/>
              <a:t>А</a:t>
            </a:r>
            <a:r>
              <a:rPr lang="sr-Cyrl-CS" smtClean="0"/>
              <a:t>нтисептик хлорхексидин-глуконат</a:t>
            </a:r>
          </a:p>
          <a:p>
            <a:pPr marL="514350" indent="-514350">
              <a:buAutoNum type="arabicPeriod"/>
            </a:pPr>
            <a:r>
              <a:rPr lang="sr-Cyrl-CS" smtClean="0"/>
              <a:t>Комбинација фенола са 26,9% етанолом</a:t>
            </a:r>
          </a:p>
          <a:p>
            <a:pPr marL="514350" indent="-514350">
              <a:buAutoNum type="arabicPeriod"/>
            </a:pPr>
            <a:r>
              <a:rPr lang="sr-Cyrl-CS" smtClean="0"/>
              <a:t>Комбинације кватернерних амонијумових једињења и етанола</a:t>
            </a:r>
          </a:p>
          <a:p>
            <a:pPr marL="514350" indent="-514350">
              <a:buAutoNum type="arabicPeriod"/>
            </a:pPr>
            <a:r>
              <a:rPr lang="sr-Cyrl-CS" smtClean="0"/>
              <a:t>Антисептик цетилпиридинијум-хлорид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4000" smtClean="0"/>
              <a:t>УКЛАЊАЊЕ ПЛАКА ХЕМИЈСКИМ СРЕДСТВИМА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686800" cy="4525963"/>
          </a:xfrm>
        </p:spPr>
        <p:txBody>
          <a:bodyPr>
            <a:normAutofit fontScale="85000" lnSpcReduction="10000"/>
          </a:bodyPr>
          <a:lstStyle/>
          <a:p>
            <a:pPr>
              <a:buClr>
                <a:srgbClr val="C00000"/>
              </a:buClr>
              <a:buFont typeface="Symbol" pitchFamily="18" charset="2"/>
              <a:buChar char="·"/>
            </a:pPr>
            <a:r>
              <a:rPr lang="sr-Cyrl-CS"/>
              <a:t> </a:t>
            </a:r>
            <a:r>
              <a:rPr lang="sr-Cyrl-CS" smtClean="0"/>
              <a:t>   Антисептик </a:t>
            </a:r>
            <a:r>
              <a:rPr lang="sr-Cyrl-CS" smtClean="0">
                <a:solidFill>
                  <a:srgbClr val="C00000"/>
                </a:solidFill>
              </a:rPr>
              <a:t>хлорхексидин-глуконат</a:t>
            </a:r>
            <a:r>
              <a:rPr lang="sr-Cyrl-CS" smtClean="0"/>
              <a:t> је најефикаснији од хемијских средстава. </a:t>
            </a:r>
          </a:p>
          <a:p>
            <a:pPr>
              <a:buNone/>
            </a:pPr>
            <a:r>
              <a:rPr lang="sr-Cyrl-CS"/>
              <a:t>	</a:t>
            </a:r>
            <a:r>
              <a:rPr lang="sr-Cyrl-CS" smtClean="0"/>
              <a:t>	Најчешће се примењује у облику течности за испирање уста, које могу бити 0,2% и 0,12%. Дневна доза хлорхексидина је око 40</a:t>
            </a:r>
            <a:r>
              <a:rPr lang="sr-Latn-CS" smtClean="0"/>
              <a:t>mg</a:t>
            </a:r>
            <a:r>
              <a:rPr lang="sr-Cyrl-CS" smtClean="0"/>
              <a:t>, тако да се за испирање користи 10</a:t>
            </a:r>
            <a:r>
              <a:rPr lang="sr-Latn-CS" smtClean="0"/>
              <a:t>ml</a:t>
            </a:r>
            <a:r>
              <a:rPr lang="sr-Cyrl-CS" smtClean="0"/>
              <a:t> 0,2% раствора, 2 пута дневно (дејство му траје 12</a:t>
            </a:r>
            <a:r>
              <a:rPr lang="sr-Latn-CS" smtClean="0"/>
              <a:t>h</a:t>
            </a:r>
            <a:r>
              <a:rPr lang="sr-Cyrl-CS" smtClean="0"/>
              <a:t>). Блажи раствор захтева већу дозу.</a:t>
            </a:r>
          </a:p>
          <a:p>
            <a:pPr>
              <a:buNone/>
            </a:pPr>
            <a:endParaRPr lang="sr-Cyrl-CS" sz="1200" smtClean="0"/>
          </a:p>
          <a:p>
            <a:pPr>
              <a:buNone/>
            </a:pPr>
            <a:r>
              <a:rPr lang="sr-Cyrl-CS"/>
              <a:t>	</a:t>
            </a:r>
            <a:r>
              <a:rPr lang="sr-Cyrl-CS" smtClean="0"/>
              <a:t>	Нежељена дејства хлорхексидина су обојеност зуба, измењен укус, осећај печења и сувоће у устима, пролазни оток пљувачних жлезда.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4000" smtClean="0"/>
              <a:t>УКЛАЊАЊЕ ПЛАКА ХЕМИЈСКИМ СРЕДСТВИМА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6868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Комбинација фенола и етанола:</a:t>
            </a:r>
          </a:p>
          <a:p>
            <a:pPr marL="514350" indent="-514350">
              <a:buNone/>
            </a:pPr>
            <a:r>
              <a:rPr lang="sr-Cyrl-CS" smtClean="0"/>
              <a:t>		</a:t>
            </a:r>
            <a:r>
              <a:rPr lang="sr-Latn-CS" sz="3000" smtClean="0"/>
              <a:t>Listerine</a:t>
            </a:r>
            <a:r>
              <a:rPr lang="sr-Latn-CS" sz="3000" smtClean="0"/>
              <a:t>®</a:t>
            </a:r>
            <a:r>
              <a:rPr lang="sr-Cyrl-CS" sz="3000" smtClean="0"/>
              <a:t> садржи </a:t>
            </a:r>
            <a:r>
              <a:rPr lang="sr-Latn-CS" sz="3000" smtClean="0"/>
              <a:t>26,9</a:t>
            </a:r>
            <a:r>
              <a:rPr lang="sr-Cyrl-CS" sz="3000" smtClean="0"/>
              <a:t>% етанола </a:t>
            </a:r>
            <a:endParaRPr lang="sr-Latn-CS" sz="3000" smtClean="0"/>
          </a:p>
          <a:p>
            <a:pPr marL="514350" indent="-514350">
              <a:buNone/>
            </a:pPr>
            <a:r>
              <a:rPr lang="sr-Latn-CS" sz="3000"/>
              <a:t>	</a:t>
            </a:r>
            <a:r>
              <a:rPr lang="sr-Latn-CS" sz="3000" smtClean="0"/>
              <a:t>	</a:t>
            </a:r>
            <a:r>
              <a:rPr lang="sr-Cyrl-CS" sz="3000" smtClean="0"/>
              <a:t>Нежељена дејства: осећај печења, горак укус</a:t>
            </a:r>
            <a:endParaRPr lang="sr-Latn-CS" sz="3000" smtClean="0"/>
          </a:p>
          <a:p>
            <a:pPr marL="514350" indent="-514350">
              <a:buNone/>
            </a:pPr>
            <a:endParaRPr lang="sr-Latn-CS" sz="900" smtClean="0"/>
          </a:p>
          <a:p>
            <a:pPr marL="514350" indent="-514350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Комбинације кватернерних амонијумових једињења и етанола:</a:t>
            </a:r>
          </a:p>
          <a:p>
            <a:pPr marL="514350" indent="-514350">
              <a:buNone/>
            </a:pPr>
            <a:r>
              <a:rPr lang="sr-Cyrl-CS"/>
              <a:t>	</a:t>
            </a:r>
            <a:r>
              <a:rPr lang="sr-Cyrl-CS" smtClean="0"/>
              <a:t>	</a:t>
            </a:r>
            <a:r>
              <a:rPr lang="sr-Latn-CS" sz="3000" smtClean="0"/>
              <a:t>Cepacol®</a:t>
            </a:r>
            <a:r>
              <a:rPr lang="sr-Cyrl-CS" sz="3000" smtClean="0"/>
              <a:t> садржи 14% етанола </a:t>
            </a:r>
            <a:endParaRPr lang="sr-Latn-CS" sz="3000" smtClean="0"/>
          </a:p>
          <a:p>
            <a:pPr marL="514350" indent="-514350">
              <a:buNone/>
            </a:pPr>
            <a:r>
              <a:rPr lang="sr-Latn-CS" sz="3000"/>
              <a:t>	</a:t>
            </a:r>
            <a:r>
              <a:rPr lang="sr-Latn-CS" sz="3000" smtClean="0"/>
              <a:t>	Scope</a:t>
            </a:r>
            <a:r>
              <a:rPr lang="sr-Latn-CS" sz="3000" smtClean="0"/>
              <a:t>®</a:t>
            </a:r>
            <a:r>
              <a:rPr lang="sr-Cyrl-CS" sz="3000" smtClean="0"/>
              <a:t> садржи 18,9% етанола</a:t>
            </a:r>
          </a:p>
          <a:p>
            <a:pPr marL="514350" indent="-514350">
              <a:buNone/>
            </a:pPr>
            <a:endParaRPr lang="sr-Cyrl-CS" sz="900"/>
          </a:p>
          <a:p>
            <a:pPr marL="514350" indent="-514350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Антисептик цетилпиридинијум-хлорид, у концентрацији од 0,07%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4000" smtClean="0"/>
              <a:t>ЛОКАЛНА ПРИМЕНА ЛЕКОВА КОД ПЕРИОДОНТАЛНЕ БОЛЕСТИ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991600" cy="5105400"/>
          </a:xfrm>
        </p:spPr>
        <p:txBody>
          <a:bodyPr>
            <a:normAutofit/>
          </a:bodyPr>
          <a:lstStyle/>
          <a:p>
            <a:pPr marL="514350" indent="-514350">
              <a:buClr>
                <a:srgbClr val="C00000"/>
              </a:buClr>
              <a:buNone/>
            </a:pPr>
            <a:r>
              <a:rPr lang="sr-Cyrl-CS" sz="3000"/>
              <a:t>	</a:t>
            </a:r>
            <a:r>
              <a:rPr lang="sr-Cyrl-CS" sz="3000" smtClean="0"/>
              <a:t>Врши се само ако је постигнута добра контрола плака.</a:t>
            </a:r>
            <a:endParaRPr lang="sr-Latn-CS" sz="3000" smtClean="0"/>
          </a:p>
          <a:p>
            <a:pPr marL="514350" indent="-514350">
              <a:buNone/>
            </a:pPr>
            <a:endParaRPr lang="sr-Latn-CS" sz="900" smtClean="0"/>
          </a:p>
          <a:p>
            <a:pPr marL="514350" indent="-514350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Дебридман корена</a:t>
            </a:r>
          </a:p>
          <a:p>
            <a:pPr marL="514350" indent="-514350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3000" smtClean="0"/>
              <a:t>Апликација антисептика</a:t>
            </a:r>
            <a:r>
              <a:rPr lang="sr-Cyrl-CS" sz="2800" smtClean="0"/>
              <a:t> </a:t>
            </a:r>
            <a:r>
              <a:rPr lang="sr-Cyrl-CS" sz="3000" smtClean="0"/>
              <a:t>у </a:t>
            </a:r>
            <a:r>
              <a:rPr lang="sr-Latn-CS" sz="3000" smtClean="0"/>
              <a:t> </a:t>
            </a:r>
            <a:r>
              <a:rPr lang="sr-Cyrl-CS" sz="3000" smtClean="0"/>
              <a:t>гингивални „џеп″:</a:t>
            </a:r>
            <a:endParaRPr lang="sr-Cyrl-CS" sz="2800" smtClean="0"/>
          </a:p>
          <a:p>
            <a:pPr marL="1314450" lvl="2" indent="-514350">
              <a:buClr>
                <a:srgbClr val="C00000"/>
              </a:buClr>
              <a:buFont typeface="Calibri" pitchFamily="34" charset="0"/>
              <a:buChar char="—"/>
            </a:pPr>
            <a:r>
              <a:rPr lang="sr-Cyrl-CS" smtClean="0"/>
              <a:t>хлорхексидин (</a:t>
            </a:r>
            <a:r>
              <a:rPr lang="sr-Latn-CS" smtClean="0"/>
              <a:t>PerioChip</a:t>
            </a:r>
            <a:r>
              <a:rPr lang="sr-Latn-CS" smtClean="0"/>
              <a:t>® - 34% </a:t>
            </a:r>
            <a:r>
              <a:rPr lang="sr-Cyrl-CS" smtClean="0"/>
              <a:t>апсорбабилна влакна дужине 5</a:t>
            </a:r>
            <a:r>
              <a:rPr lang="sr-Latn-CS" smtClean="0"/>
              <a:t>mm</a:t>
            </a:r>
            <a:r>
              <a:rPr lang="sr-Cyrl-CS" smtClean="0"/>
              <a:t> и промера </a:t>
            </a:r>
            <a:r>
              <a:rPr lang="sr-Latn-CS" smtClean="0"/>
              <a:t>1mm)</a:t>
            </a:r>
            <a:endParaRPr lang="sr-Cyrl-CS"/>
          </a:p>
          <a:p>
            <a:pPr marL="514350" indent="-514350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Апликација антибиотика у</a:t>
            </a:r>
            <a:r>
              <a:rPr lang="sr-Cyrl-CS" smtClean="0"/>
              <a:t> </a:t>
            </a:r>
            <a:r>
              <a:rPr lang="sr-Latn-CS" smtClean="0"/>
              <a:t> </a:t>
            </a:r>
            <a:r>
              <a:rPr lang="sr-Cyrl-CS" smtClean="0"/>
              <a:t>гингивални „џеп″:</a:t>
            </a:r>
            <a:endParaRPr lang="sr-Cyrl-CS" smtClean="0"/>
          </a:p>
          <a:p>
            <a:pPr marL="1314450" lvl="2" indent="-514350">
              <a:buClr>
                <a:srgbClr val="C00000"/>
              </a:buClr>
              <a:buFont typeface="Calibri" pitchFamily="34" charset="0"/>
              <a:buChar char="—"/>
            </a:pPr>
            <a:r>
              <a:rPr lang="sr-Cyrl-CS" smtClean="0"/>
              <a:t>миноциклин</a:t>
            </a:r>
          </a:p>
          <a:p>
            <a:pPr marL="1314450" lvl="2" indent="-514350">
              <a:buClr>
                <a:srgbClr val="C00000"/>
              </a:buClr>
              <a:buFont typeface="Calibri" pitchFamily="34" charset="0"/>
              <a:buChar char="—"/>
            </a:pPr>
            <a:r>
              <a:rPr lang="sr-Cyrl-CS" smtClean="0"/>
              <a:t>тетрациклин </a:t>
            </a:r>
            <a:endParaRPr lang="sr-Cyrl-CS" smtClean="0"/>
          </a:p>
          <a:p>
            <a:pPr marL="1314450" lvl="2" indent="-514350">
              <a:buClr>
                <a:srgbClr val="C00000"/>
              </a:buClr>
              <a:buFont typeface="Calibri" pitchFamily="34" charset="0"/>
              <a:buChar char="—"/>
            </a:pPr>
            <a:r>
              <a:rPr lang="sr-Cyrl-CS" smtClean="0"/>
              <a:t>метронидазол</a:t>
            </a:r>
            <a:endParaRPr lang="sr-Cyrl-C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4000" smtClean="0"/>
              <a:t>ЛОКАЛНА ПРИМЕНА ЛЕКОВА КОД ПЕРИОДОНТАЛНЕ БОЛЕСТИ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991600" cy="5105400"/>
          </a:xfrm>
        </p:spPr>
        <p:txBody>
          <a:bodyPr>
            <a:normAutofit/>
          </a:bodyPr>
          <a:lstStyle/>
          <a:p>
            <a:pPr marL="914400" lvl="1" indent="-514350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/>
              <a:t>М</a:t>
            </a:r>
            <a:r>
              <a:rPr lang="sr-Cyrl-CS" sz="2600" smtClean="0"/>
              <a:t>иноциклин </a:t>
            </a:r>
          </a:p>
          <a:p>
            <a:pPr marL="914400" lvl="1" indent="-514350">
              <a:buClr>
                <a:srgbClr val="C00000"/>
              </a:buClr>
              <a:buNone/>
            </a:pPr>
            <a:r>
              <a:rPr lang="sr-Cyrl-CS" sz="2600" smtClean="0"/>
              <a:t>	</a:t>
            </a:r>
            <a:r>
              <a:rPr lang="sr-Latn-CS" sz="2600" smtClean="0"/>
              <a:t>(Arestin®  - 2% </a:t>
            </a:r>
            <a:r>
              <a:rPr lang="sr-Cyrl-CS" sz="2600" smtClean="0"/>
              <a:t>апсорбабилне лоптице)</a:t>
            </a:r>
          </a:p>
          <a:p>
            <a:pPr marL="914400" lvl="1" indent="-514350">
              <a:buClr>
                <a:srgbClr val="C00000"/>
              </a:buClr>
              <a:buNone/>
            </a:pPr>
            <a:r>
              <a:rPr lang="sr-Cyrl-CS" sz="2600" smtClean="0"/>
              <a:t>	Терапијски ниво се одржава 2-3 недеље после апликације.</a:t>
            </a:r>
          </a:p>
          <a:p>
            <a:pPr marL="914400" lvl="1" indent="-514350">
              <a:buClr>
                <a:srgbClr val="C00000"/>
              </a:buClr>
              <a:buNone/>
            </a:pPr>
            <a:endParaRPr lang="sr-Cyrl-CS" sz="1200" smtClean="0"/>
          </a:p>
          <a:p>
            <a:pPr marL="914400" lvl="1" indent="-514350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z="2600"/>
              <a:t>Т</a:t>
            </a:r>
            <a:r>
              <a:rPr lang="sr-Cyrl-CS" sz="2600" smtClean="0"/>
              <a:t>етрациклин </a:t>
            </a:r>
          </a:p>
          <a:p>
            <a:pPr marL="914400" lvl="1" indent="-514350">
              <a:buClr>
                <a:srgbClr val="C00000"/>
              </a:buClr>
              <a:buNone/>
            </a:pPr>
            <a:r>
              <a:rPr lang="sr-Cyrl-CS" sz="2600" smtClean="0"/>
              <a:t>	(</a:t>
            </a:r>
            <a:r>
              <a:rPr lang="sr-Latn-CS" sz="2600" smtClean="0"/>
              <a:t>Atridox</a:t>
            </a:r>
            <a:r>
              <a:rPr lang="sr-Latn-CS" sz="2600" smtClean="0"/>
              <a:t> ® - 10% </a:t>
            </a:r>
            <a:r>
              <a:rPr lang="sr-Cyrl-CS" sz="2600" smtClean="0"/>
              <a:t>доксициклин-хиклат, гел)</a:t>
            </a:r>
          </a:p>
          <a:p>
            <a:pPr marL="914400" lvl="1" indent="-514350">
              <a:buClr>
                <a:srgbClr val="C00000"/>
              </a:buClr>
              <a:buNone/>
            </a:pPr>
            <a:r>
              <a:rPr lang="sr-Cyrl-CS" sz="2600"/>
              <a:t>	</a:t>
            </a:r>
            <a:r>
              <a:rPr lang="sr-Cyrl-CS" sz="2600" smtClean="0"/>
              <a:t>Аплицира се помоћу специјалне каниле и терапијски ниво се одржава 3 недеље.</a:t>
            </a:r>
          </a:p>
          <a:p>
            <a:pPr marL="914400" lvl="1" indent="-514350">
              <a:buClr>
                <a:srgbClr val="C00000"/>
              </a:buClr>
              <a:buNone/>
            </a:pPr>
            <a:endParaRPr lang="sr-Cyrl-CS" sz="1200" smtClean="0"/>
          </a:p>
          <a:p>
            <a:pPr marL="914400" lvl="1" indent="-514350">
              <a:buClr>
                <a:srgbClr val="C00000"/>
              </a:buClr>
              <a:buNone/>
            </a:pPr>
            <a:r>
              <a:rPr lang="sr-Cyrl-CS" sz="2600" smtClean="0"/>
              <a:t>Локална примена антибиотика је посебно корисна код пушача са периодонталним обољењем.</a:t>
            </a:r>
            <a:endParaRPr lang="sr-Cyrl-CS" sz="2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sr-Cyrl-CS" sz="4000" smtClean="0"/>
              <a:t>СИСТЕМСКА ПРИМЕНА АНТИБИОТИКА КОД ПЕРИОДОНТАЛНЕ БОЛЕСТИ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991600" cy="5105400"/>
          </a:xfrm>
        </p:spPr>
        <p:txBody>
          <a:bodyPr>
            <a:normAutofit/>
          </a:bodyPr>
          <a:lstStyle/>
          <a:p>
            <a:pPr marL="914400" lvl="1" indent="-514350">
              <a:buClr>
                <a:srgbClr val="C00000"/>
              </a:buClr>
              <a:buNone/>
            </a:pPr>
            <a:r>
              <a:rPr lang="sr-Cyrl-CS" sz="2600" smtClean="0"/>
              <a:t>Антибиотици се системски примењују само код агресивног периодонтитиса, као додатна терапија.</a:t>
            </a:r>
          </a:p>
          <a:p>
            <a:pPr marL="914400" lvl="1" indent="-514350">
              <a:buClr>
                <a:srgbClr val="C00000"/>
              </a:buClr>
              <a:buNone/>
            </a:pPr>
            <a:endParaRPr lang="sr-Cyrl-CS" sz="2600" smtClean="0"/>
          </a:p>
          <a:p>
            <a:pPr>
              <a:buNone/>
            </a:pPr>
            <a:r>
              <a:rPr lang="sr-Cyrl-CS" sz="2600" smtClean="0">
                <a:solidFill>
                  <a:srgbClr val="C00000"/>
                </a:solidFill>
              </a:rPr>
              <a:t>Тетрациклини</a:t>
            </a:r>
            <a:r>
              <a:rPr lang="sr-Cyrl-CS" sz="2600" smtClean="0"/>
              <a:t>, осим антибактеријског дејства, смањују деструкцију алвеоларне кости инхибицијом металопротеиназа. Не смеју се примењивати код деце млађе од 12 година, због таложења у зубима.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"/>
            </a:pPr>
            <a:r>
              <a:rPr lang="sr-Cyrl-CS" sz="2600" smtClean="0"/>
              <a:t>Окситетрациклин – орално, 250</a:t>
            </a:r>
            <a:r>
              <a:rPr lang="sr-Latn-CS" sz="2600" smtClean="0"/>
              <a:t>mg/6h,</a:t>
            </a:r>
            <a:r>
              <a:rPr lang="sr-Cyrl-CS" sz="2600" smtClean="0"/>
              <a:t> током 2-3 недеље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"/>
            </a:pPr>
            <a:r>
              <a:rPr lang="sr-Cyrl-CS" sz="2600" smtClean="0"/>
              <a:t>Доксициклин – орално, </a:t>
            </a:r>
            <a:r>
              <a:rPr lang="sr-Latn-CS" sz="2600" smtClean="0"/>
              <a:t>20mg</a:t>
            </a:r>
            <a:r>
              <a:rPr lang="sr-Cyrl-CS" sz="2600" smtClean="0"/>
              <a:t>/2х</a:t>
            </a:r>
            <a:r>
              <a:rPr lang="sr-Latn-CS" sz="2600" smtClean="0"/>
              <a:t> </a:t>
            </a:r>
            <a:r>
              <a:rPr lang="sr-Cyrl-CS" sz="2600" smtClean="0"/>
              <a:t>дневно, током 3 месеца</a:t>
            </a:r>
          </a:p>
          <a:p>
            <a:pPr marL="914400" lvl="1" indent="-514350">
              <a:buClr>
                <a:srgbClr val="C00000"/>
              </a:buClr>
              <a:buNone/>
            </a:pPr>
            <a:endParaRPr lang="sr-Cyrl-CS" sz="26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sr-Cyrl-CS" sz="4000" smtClean="0"/>
              <a:t>СИСТЕМСКА ПРИМЕНА АНТИБИОТИКА КОД ПЕРИОДОНТАЛНЕ БОЛЕСТИ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991600" cy="541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400" smtClean="0">
                <a:solidFill>
                  <a:srgbClr val="C00000"/>
                </a:solidFill>
              </a:rPr>
              <a:t>Метронидазол </a:t>
            </a:r>
            <a:r>
              <a:rPr lang="sr-Cyrl-CS" sz="2400" smtClean="0"/>
              <a:t>–</a:t>
            </a:r>
            <a:r>
              <a:rPr lang="sr-Cyrl-CS" sz="2400" smtClean="0">
                <a:solidFill>
                  <a:srgbClr val="C00000"/>
                </a:solidFill>
              </a:rPr>
              <a:t> </a:t>
            </a:r>
            <a:r>
              <a:rPr lang="sr-Cyrl-CS" sz="2400" smtClean="0"/>
              <a:t>орално, 200</a:t>
            </a:r>
            <a:r>
              <a:rPr lang="sr-Latn-CS" sz="2400" smtClean="0"/>
              <a:t>mg</a:t>
            </a:r>
            <a:r>
              <a:rPr lang="sr-Cyrl-CS" sz="2400" smtClean="0"/>
              <a:t>, </a:t>
            </a:r>
            <a:r>
              <a:rPr lang="sr-Latn-CS" sz="2400" smtClean="0"/>
              <a:t>3</a:t>
            </a:r>
            <a:r>
              <a:rPr lang="sr-Cyrl-CS" sz="2400" smtClean="0"/>
              <a:t> пута дневно, током 2 недеље. </a:t>
            </a:r>
          </a:p>
          <a:p>
            <a:pPr>
              <a:buNone/>
            </a:pPr>
            <a:r>
              <a:rPr lang="sr-Cyrl-CS" sz="2400" smtClean="0"/>
              <a:t>		Високо ефикасан против грам-негативних анаероба, добро се подноси. </a:t>
            </a:r>
          </a:p>
          <a:p>
            <a:pPr>
              <a:buNone/>
            </a:pPr>
            <a:r>
              <a:rPr lang="sr-Cyrl-CS" sz="2400" smtClean="0"/>
              <a:t>		Инхибира алдехидну дехидрогеназу и тиме прекида метаболизам етанола, уз нагомилавање ацеталдехида.   Зато се при уносу алкохола током терапије метронидазолом јављају мучнина, повраћање, црвенило лица и груди, знојење, главобоља... </a:t>
            </a:r>
          </a:p>
          <a:p>
            <a:pPr>
              <a:buNone/>
            </a:pPr>
            <a:endParaRPr lang="sr-Cyrl-CS" sz="800" smtClean="0"/>
          </a:p>
          <a:p>
            <a:pPr>
              <a:buNone/>
            </a:pPr>
            <a:r>
              <a:rPr lang="sr-Cyrl-CS" sz="2400" smtClean="0">
                <a:solidFill>
                  <a:srgbClr val="C00000"/>
                </a:solidFill>
              </a:rPr>
              <a:t>Ципрофлоксацин</a:t>
            </a:r>
            <a:r>
              <a:rPr lang="sr-Cyrl-CS" sz="2400" smtClean="0"/>
              <a:t> (флуорохинолон) бактерицидно делује на грам-негативне бактерије. Изазива дијареју.</a:t>
            </a:r>
          </a:p>
          <a:p>
            <a:pPr>
              <a:buNone/>
            </a:pPr>
            <a:endParaRPr lang="sr-Cyrl-CS" sz="800" smtClean="0"/>
          </a:p>
          <a:p>
            <a:pPr>
              <a:buNone/>
            </a:pPr>
            <a:r>
              <a:rPr lang="sr-Cyrl-CS" sz="2400" smtClean="0">
                <a:solidFill>
                  <a:srgbClr val="C00000"/>
                </a:solidFill>
              </a:rPr>
              <a:t>Амоксицилин </a:t>
            </a:r>
            <a:r>
              <a:rPr lang="sr-Cyrl-CS" sz="2400" smtClean="0"/>
              <a:t>или комбинација амоксицилина и клавулонске киселине – мање је ефикасан од поменутих антибиотика.</a:t>
            </a:r>
          </a:p>
          <a:p>
            <a:pPr marL="914400" lvl="1" indent="-514350">
              <a:buClr>
                <a:srgbClr val="C00000"/>
              </a:buClr>
              <a:buNone/>
            </a:pPr>
            <a:endParaRPr lang="sr-Cyrl-CS" sz="26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sr-Cyrl-CS" sz="4000" smtClean="0"/>
              <a:t>ЕМДОГАИН – РЕГЕНЕРАЦИЈА ПЕРИОДОНЦИЈУМА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991600" cy="5105400"/>
          </a:xfrm>
        </p:spPr>
        <p:txBody>
          <a:bodyPr>
            <a:normAutofit/>
          </a:bodyPr>
          <a:lstStyle/>
          <a:p>
            <a:pPr marL="514350" indent="-514350">
              <a:buClr>
                <a:srgbClr val="C00000"/>
              </a:buClr>
              <a:buNone/>
            </a:pPr>
            <a:r>
              <a:rPr lang="sr-Cyrl-CS" sz="3000" smtClean="0">
                <a:solidFill>
                  <a:srgbClr val="C00000"/>
                </a:solidFill>
              </a:rPr>
              <a:t>		Емдогаин</a:t>
            </a:r>
            <a:r>
              <a:rPr lang="sr-Cyrl-CS" sz="3000" smtClean="0"/>
              <a:t> је препарат који садржи протеине из глеђи зуба свиња, припремљене у пропилен-гликол-алгинатном гелу. Ти протеини се синтетишу у Хертвиговом омотачу и индукују синтезу ацелуларног цемента током развоја зуба. </a:t>
            </a:r>
          </a:p>
          <a:p>
            <a:pPr marL="514350" indent="-514350">
              <a:buClr>
                <a:srgbClr val="C00000"/>
              </a:buClr>
              <a:buNone/>
            </a:pPr>
            <a:r>
              <a:rPr lang="sr-Cyrl-CS" sz="3000"/>
              <a:t>	</a:t>
            </a:r>
            <a:r>
              <a:rPr lang="sr-Cyrl-CS" sz="3000" smtClean="0"/>
              <a:t>	Клиничке студије су показале да емдогаин, чији је најпознатији протеин </a:t>
            </a:r>
            <a:r>
              <a:rPr lang="sr-Cyrl-CS" sz="3000" smtClean="0">
                <a:solidFill>
                  <a:srgbClr val="C00000"/>
                </a:solidFill>
              </a:rPr>
              <a:t>амелогенин</a:t>
            </a:r>
            <a:r>
              <a:rPr lang="sr-Cyrl-CS" sz="3000" smtClean="0"/>
              <a:t>, заиста доводи до регенерације цемента и целог периодонцијума код добро изабраних пацијената.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143</Words>
  <Application>Microsoft Office PowerPoint</Application>
  <PresentationFormat>On-screen Show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ПЕРИОДОНТАЛНА БОЛЕСТ</vt:lpstr>
      <vt:lpstr>УКЛАЊАЊЕ ПЛАКА ХЕМИЈСКИМ СРЕДСТВИМА</vt:lpstr>
      <vt:lpstr>УКЛАЊАЊЕ ПЛАКА ХЕМИЈСКИМ СРЕДСТВИМА</vt:lpstr>
      <vt:lpstr>УКЛАЊАЊЕ ПЛАКА ХЕМИЈСКИМ СРЕДСТВИМА</vt:lpstr>
      <vt:lpstr>ЛОКАЛНА ПРИМЕНА ЛЕКОВА КОД ПЕРИОДОНТАЛНЕ БОЛЕСТИ</vt:lpstr>
      <vt:lpstr>ЛОКАЛНА ПРИМЕНА ЛЕКОВА КОД ПЕРИОДОНТАЛНЕ БОЛЕСТИ</vt:lpstr>
      <vt:lpstr>СИСТЕМСКА ПРИМЕНА АНТИБИОТИКА КОД ПЕРИОДОНТАЛНЕ БОЛЕСТИ</vt:lpstr>
      <vt:lpstr>СИСТЕМСКА ПРИМЕНА АНТИБИОТИКА КОД ПЕРИОДОНТАЛНЕ БОЛЕСТИ</vt:lpstr>
      <vt:lpstr>ЕМДОГАИН – РЕГЕНЕРАЦИЈА ПЕРИОДОНЦИЈУМА</vt:lpstr>
      <vt:lpstr>ЕМДОГАИН – РЕГЕНЕРАЦИЈА ПЕРИОДОНЦИЈУМА</vt:lpstr>
    </vt:vector>
  </TitlesOfParts>
  <Company>Medicinski fakultet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ПЕРИОДОНТАЛНА БОЛЕСТ</dc:title>
  <dc:creator>Snezana</dc:creator>
  <cp:lastModifiedBy>Snezana</cp:lastModifiedBy>
  <cp:revision>12</cp:revision>
  <dcterms:created xsi:type="dcterms:W3CDTF">2012-01-13T12:19:56Z</dcterms:created>
  <dcterms:modified xsi:type="dcterms:W3CDTF">2012-01-13T14:14:57Z</dcterms:modified>
</cp:coreProperties>
</file>